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7"/>
  </p:notesMasterIdLst>
  <p:sldIdLst>
    <p:sldId id="309" r:id="rId2"/>
    <p:sldId id="256" r:id="rId3"/>
    <p:sldId id="308" r:id="rId4"/>
    <p:sldId id="258" r:id="rId5"/>
    <p:sldId id="280" r:id="rId6"/>
  </p:sldIdLst>
  <p:sldSz cx="9144000" cy="5143500" type="screen16x9"/>
  <p:notesSz cx="6858000" cy="9144000"/>
  <p:embeddedFontLst>
    <p:embeddedFont>
      <p:font typeface="Barlow" panose="00000500000000000000" pitchFamily="2" charset="0"/>
      <p:regular r:id="rId8"/>
      <p:bold r:id="rId9"/>
      <p:italic r:id="rId10"/>
      <p:boldItalic r:id="rId11"/>
    </p:embeddedFont>
    <p:embeddedFont>
      <p:font typeface="Krona One" panose="020B0604020202020204" charset="0"/>
      <p:regular r:id="rId12"/>
    </p:embeddedFont>
    <p:embeddedFont>
      <p:font typeface="Oswald" panose="00000500000000000000" pitchFamily="2" charset="0"/>
      <p:regular r:id="rId13"/>
      <p:bold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8230EB-65E0-4A42-B60B-D420684C10D6}">
  <a:tblStyle styleId="{FC8230EB-65E0-4A42-B60B-D420684C10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-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bad4994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ebad4994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946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bad4994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ebad4994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bad4994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ebad4994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544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ebad49943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ebad49943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ebe1715761_1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ebe1715761_1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2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2637566" y="-291173"/>
            <a:ext cx="6050097" cy="5841811"/>
            <a:chOff x="2637566" y="-291173"/>
            <a:chExt cx="6050097" cy="5841811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04644">
              <a:off x="2744250" y="-186063"/>
              <a:ext cx="857250" cy="86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21200" y="4502888"/>
              <a:ext cx="1047750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2414464">
              <a:off x="5333687" y="749500"/>
              <a:ext cx="666750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592288" y="4072813"/>
              <a:ext cx="1095375" cy="866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Google Shape;15;p2"/>
          <p:cNvGrpSpPr/>
          <p:nvPr/>
        </p:nvGrpSpPr>
        <p:grpSpPr>
          <a:xfrm>
            <a:off x="-132625" y="1093750"/>
            <a:ext cx="9276625" cy="4207775"/>
            <a:chOff x="-132625" y="1093750"/>
            <a:chExt cx="9276625" cy="4207775"/>
          </a:xfrm>
        </p:grpSpPr>
        <p:pic>
          <p:nvPicPr>
            <p:cNvPr id="16" name="Google Shape;16;p2"/>
            <p:cNvPicPr preferRelativeResize="0"/>
            <p:nvPr/>
          </p:nvPicPr>
          <p:blipFill>
            <a:blip r:embed="rId8">
              <a:alphaModFix amt="64000"/>
            </a:blip>
            <a:stretch>
              <a:fillRect/>
            </a:stretch>
          </p:blipFill>
          <p:spPr>
            <a:xfrm>
              <a:off x="8286750" y="2096750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>
            <a:blip r:embed="rId9">
              <a:alphaModFix amt="24000"/>
            </a:blip>
            <a:stretch>
              <a:fillRect/>
            </a:stretch>
          </p:blipFill>
          <p:spPr>
            <a:xfrm>
              <a:off x="5394725" y="4549050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>
            <a:blip r:embed="rId10">
              <a:alphaModFix amt="25000"/>
            </a:blip>
            <a:stretch>
              <a:fillRect/>
            </a:stretch>
          </p:blipFill>
          <p:spPr>
            <a:xfrm>
              <a:off x="1390175" y="4580213"/>
              <a:ext cx="642126" cy="514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11">
              <a:alphaModFix amt="24000"/>
            </a:blip>
            <a:stretch>
              <a:fillRect/>
            </a:stretch>
          </p:blipFill>
          <p:spPr>
            <a:xfrm>
              <a:off x="-132625" y="1093750"/>
              <a:ext cx="847725" cy="590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715150" y="1246625"/>
            <a:ext cx="5041200" cy="26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715150" y="3953075"/>
            <a:ext cx="5041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3"/>
          <p:cNvGrpSpPr/>
          <p:nvPr/>
        </p:nvGrpSpPr>
        <p:grpSpPr>
          <a:xfrm>
            <a:off x="-129875" y="-69575"/>
            <a:ext cx="9083125" cy="5449588"/>
            <a:chOff x="-129875" y="-69575"/>
            <a:chExt cx="9083125" cy="5449588"/>
          </a:xfrm>
        </p:grpSpPr>
        <p:pic>
          <p:nvPicPr>
            <p:cNvPr id="127" name="Google Shape;127;p13"/>
            <p:cNvPicPr preferRelativeResize="0"/>
            <p:nvPr/>
          </p:nvPicPr>
          <p:blipFill>
            <a:blip r:embed="rId3">
              <a:alphaModFix amt="65000"/>
            </a:blip>
            <a:stretch>
              <a:fillRect/>
            </a:stretch>
          </p:blipFill>
          <p:spPr>
            <a:xfrm>
              <a:off x="-129875" y="-69575"/>
              <a:ext cx="1343025" cy="100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3"/>
            <p:cNvPicPr preferRelativeResize="0"/>
            <p:nvPr/>
          </p:nvPicPr>
          <p:blipFill>
            <a:blip r:embed="rId4">
              <a:alphaModFix amt="49000"/>
            </a:blip>
            <a:stretch>
              <a:fillRect/>
            </a:stretch>
          </p:blipFill>
          <p:spPr>
            <a:xfrm>
              <a:off x="8067425" y="4608488"/>
              <a:ext cx="885825" cy="771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" name="Google Shape;129;p13"/>
          <p:cNvGrpSpPr/>
          <p:nvPr/>
        </p:nvGrpSpPr>
        <p:grpSpPr>
          <a:xfrm>
            <a:off x="-234537" y="-69575"/>
            <a:ext cx="9187775" cy="3473188"/>
            <a:chOff x="-234537" y="-69575"/>
            <a:chExt cx="9187775" cy="3473188"/>
          </a:xfrm>
        </p:grpSpPr>
        <p:pic>
          <p:nvPicPr>
            <p:cNvPr id="130" name="Google Shape;130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43213" y="2479688"/>
              <a:ext cx="1019175" cy="92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534838" y="-69575"/>
              <a:ext cx="828675" cy="53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153138" y="975113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661731">
              <a:off x="6653362" y="717538"/>
              <a:ext cx="1019175" cy="923925"/>
            </a:xfrm>
            <a:prstGeom prst="rect">
              <a:avLst/>
            </a:prstGeom>
            <a:noFill/>
            <a:ln>
              <a:noFill/>
            </a:ln>
            <a:effectLst>
              <a:reflection endPos="30000" dist="38100" dir="5400000" fadeDir="5400012" sy="-100000" algn="bl" rotWithShape="0"/>
            </a:effectLst>
          </p:spPr>
        </p:pic>
        <p:pic>
          <p:nvPicPr>
            <p:cNvPr id="134" name="Google Shape;134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234537" y="426988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" name="Google Shape;135;p13"/>
          <p:cNvSpPr txBox="1">
            <a:spLocks noGrp="1"/>
          </p:cNvSpPr>
          <p:nvPr>
            <p:ph type="title"/>
          </p:nvPr>
        </p:nvSpPr>
        <p:spPr>
          <a:xfrm>
            <a:off x="720000" y="1895175"/>
            <a:ext cx="381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2" hasCustomPrompt="1"/>
          </p:nvPr>
        </p:nvSpPr>
        <p:spPr>
          <a:xfrm>
            <a:off x="806626" y="1333225"/>
            <a:ext cx="642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1"/>
          </p:nvPr>
        </p:nvSpPr>
        <p:spPr>
          <a:xfrm>
            <a:off x="720000" y="2329300"/>
            <a:ext cx="264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3"/>
          </p:nvPr>
        </p:nvSpPr>
        <p:spPr>
          <a:xfrm>
            <a:off x="4609100" y="1895175"/>
            <a:ext cx="381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4" hasCustomPrompt="1"/>
          </p:nvPr>
        </p:nvSpPr>
        <p:spPr>
          <a:xfrm>
            <a:off x="4685100" y="1333225"/>
            <a:ext cx="642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5"/>
          </p:nvPr>
        </p:nvSpPr>
        <p:spPr>
          <a:xfrm>
            <a:off x="4609100" y="2329300"/>
            <a:ext cx="264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6"/>
          </p:nvPr>
        </p:nvSpPr>
        <p:spPr>
          <a:xfrm>
            <a:off x="720000" y="3689575"/>
            <a:ext cx="381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7" hasCustomPrompt="1"/>
          </p:nvPr>
        </p:nvSpPr>
        <p:spPr>
          <a:xfrm>
            <a:off x="833100" y="3121675"/>
            <a:ext cx="642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8"/>
          </p:nvPr>
        </p:nvSpPr>
        <p:spPr>
          <a:xfrm>
            <a:off x="720000" y="4123700"/>
            <a:ext cx="264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9"/>
          </p:nvPr>
        </p:nvSpPr>
        <p:spPr>
          <a:xfrm>
            <a:off x="4609100" y="3689575"/>
            <a:ext cx="381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0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13" hasCustomPrompt="1"/>
          </p:nvPr>
        </p:nvSpPr>
        <p:spPr>
          <a:xfrm>
            <a:off x="4598475" y="3121675"/>
            <a:ext cx="868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14"/>
          </p:nvPr>
        </p:nvSpPr>
        <p:spPr>
          <a:xfrm>
            <a:off x="4609100" y="4123700"/>
            <a:ext cx="264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22"/>
          <p:cNvGrpSpPr/>
          <p:nvPr/>
        </p:nvGrpSpPr>
        <p:grpSpPr>
          <a:xfrm flipH="1">
            <a:off x="63513" y="152400"/>
            <a:ext cx="8791850" cy="4838700"/>
            <a:chOff x="152400" y="152400"/>
            <a:chExt cx="8791850" cy="4838700"/>
          </a:xfrm>
        </p:grpSpPr>
        <p:pic>
          <p:nvPicPr>
            <p:cNvPr id="270" name="Google Shape;270;p22"/>
            <p:cNvPicPr preferRelativeResize="0"/>
            <p:nvPr/>
          </p:nvPicPr>
          <p:blipFill>
            <a:blip r:embed="rId3">
              <a:alphaModFix amt="41000"/>
            </a:blip>
            <a:stretch>
              <a:fillRect/>
            </a:stretch>
          </p:blipFill>
          <p:spPr>
            <a:xfrm>
              <a:off x="152400" y="152400"/>
              <a:ext cx="1076325" cy="89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22"/>
            <p:cNvPicPr preferRelativeResize="0"/>
            <p:nvPr/>
          </p:nvPicPr>
          <p:blipFill>
            <a:blip r:embed="rId4">
              <a:alphaModFix amt="26000"/>
            </a:blip>
            <a:stretch>
              <a:fillRect/>
            </a:stretch>
          </p:blipFill>
          <p:spPr>
            <a:xfrm>
              <a:off x="8248925" y="719325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22"/>
            <p:cNvPicPr preferRelativeResize="0"/>
            <p:nvPr/>
          </p:nvPicPr>
          <p:blipFill>
            <a:blip r:embed="rId5">
              <a:alphaModFix amt="41000"/>
            </a:blip>
            <a:stretch>
              <a:fillRect/>
            </a:stretch>
          </p:blipFill>
          <p:spPr>
            <a:xfrm>
              <a:off x="152400" y="4476188"/>
              <a:ext cx="642126" cy="5149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3" name="Google Shape;273;p22"/>
          <p:cNvGrpSpPr/>
          <p:nvPr/>
        </p:nvGrpSpPr>
        <p:grpSpPr>
          <a:xfrm>
            <a:off x="-203053" y="39588"/>
            <a:ext cx="9830728" cy="5350122"/>
            <a:chOff x="-203053" y="39588"/>
            <a:chExt cx="9830728" cy="5350122"/>
          </a:xfrm>
        </p:grpSpPr>
        <p:grpSp>
          <p:nvGrpSpPr>
            <p:cNvPr id="274" name="Google Shape;274;p22"/>
            <p:cNvGrpSpPr/>
            <p:nvPr/>
          </p:nvGrpSpPr>
          <p:grpSpPr>
            <a:xfrm flipH="1">
              <a:off x="-203053" y="1318600"/>
              <a:ext cx="9830728" cy="4071110"/>
              <a:chOff x="-619912" y="1318600"/>
              <a:chExt cx="9830728" cy="4071110"/>
            </a:xfrm>
          </p:grpSpPr>
          <p:pic>
            <p:nvPicPr>
              <p:cNvPr id="275" name="Google Shape;275;p2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-619912" y="1318600"/>
                <a:ext cx="1019175" cy="923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6" name="Google Shape;276;p2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2700000">
                <a:off x="4987900" y="4346788"/>
                <a:ext cx="857250" cy="866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2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rot="-2029827">
                <a:off x="7966888" y="4106663"/>
                <a:ext cx="1095375" cy="8667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8" name="Google Shape;278;p2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644000" y="39588"/>
              <a:ext cx="800100" cy="771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9" name="Google Shape;27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32"/>
          <p:cNvGrpSpPr/>
          <p:nvPr/>
        </p:nvGrpSpPr>
        <p:grpSpPr>
          <a:xfrm flipH="1">
            <a:off x="3714748" y="296163"/>
            <a:ext cx="5366652" cy="5504463"/>
            <a:chOff x="3046673" y="296163"/>
            <a:chExt cx="5366652" cy="5504463"/>
          </a:xfrm>
        </p:grpSpPr>
        <p:pic>
          <p:nvPicPr>
            <p:cNvPr id="379" name="Google Shape;379;p32"/>
            <p:cNvPicPr preferRelativeResize="0"/>
            <p:nvPr/>
          </p:nvPicPr>
          <p:blipFill>
            <a:blip r:embed="rId3">
              <a:alphaModFix amt="46000"/>
            </a:blip>
            <a:stretch>
              <a:fillRect/>
            </a:stretch>
          </p:blipFill>
          <p:spPr>
            <a:xfrm>
              <a:off x="7556075" y="296163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32"/>
            <p:cNvPicPr preferRelativeResize="0"/>
            <p:nvPr/>
          </p:nvPicPr>
          <p:blipFill>
            <a:blip r:embed="rId4">
              <a:alphaModFix amt="46000"/>
            </a:blip>
            <a:stretch>
              <a:fillRect/>
            </a:stretch>
          </p:blipFill>
          <p:spPr>
            <a:xfrm>
              <a:off x="5884175" y="4800500"/>
              <a:ext cx="1343025" cy="100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32"/>
            <p:cNvPicPr preferRelativeResize="0"/>
            <p:nvPr/>
          </p:nvPicPr>
          <p:blipFill>
            <a:blip r:embed="rId5">
              <a:alphaModFix amt="46000"/>
            </a:blip>
            <a:stretch>
              <a:fillRect/>
            </a:stretch>
          </p:blipFill>
          <p:spPr>
            <a:xfrm rot="2875070">
              <a:off x="3211250" y="4198725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2" name="Google Shape;382;p32"/>
          <p:cNvGrpSpPr/>
          <p:nvPr/>
        </p:nvGrpSpPr>
        <p:grpSpPr>
          <a:xfrm flipH="1">
            <a:off x="-61227" y="-329034"/>
            <a:ext cx="9005319" cy="3048096"/>
            <a:chOff x="3183981" y="-329034"/>
            <a:chExt cx="9005319" cy="3048096"/>
          </a:xfrm>
        </p:grpSpPr>
        <p:pic>
          <p:nvPicPr>
            <p:cNvPr id="383" name="Google Shape;383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253317">
              <a:off x="3290975" y="-117462"/>
              <a:ext cx="1343025" cy="847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903425" y="1709413"/>
              <a:ext cx="1285875" cy="1009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33"/>
          <p:cNvGrpSpPr/>
          <p:nvPr/>
        </p:nvGrpSpPr>
        <p:grpSpPr>
          <a:xfrm>
            <a:off x="378941" y="-251723"/>
            <a:ext cx="1684349" cy="5423086"/>
            <a:chOff x="378941" y="-251723"/>
            <a:chExt cx="1684349" cy="5423086"/>
          </a:xfrm>
        </p:grpSpPr>
        <p:pic>
          <p:nvPicPr>
            <p:cNvPr id="387" name="Google Shape;387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04644">
              <a:off x="485625" y="-146613"/>
              <a:ext cx="857250" cy="866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4300" y="2779563"/>
              <a:ext cx="1047750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414464">
              <a:off x="1137012" y="951675"/>
              <a:ext cx="666750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8938" y="4304588"/>
              <a:ext cx="1095375" cy="866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1" name="Google Shape;391;p33"/>
          <p:cNvGrpSpPr/>
          <p:nvPr/>
        </p:nvGrpSpPr>
        <p:grpSpPr>
          <a:xfrm>
            <a:off x="3328225" y="127175"/>
            <a:ext cx="5815775" cy="5174350"/>
            <a:chOff x="3328225" y="127175"/>
            <a:chExt cx="5815775" cy="5174350"/>
          </a:xfrm>
        </p:grpSpPr>
        <p:pic>
          <p:nvPicPr>
            <p:cNvPr id="392" name="Google Shape;392;p33"/>
            <p:cNvPicPr preferRelativeResize="0"/>
            <p:nvPr/>
          </p:nvPicPr>
          <p:blipFill>
            <a:blip r:embed="rId7">
              <a:alphaModFix amt="64000"/>
            </a:blip>
            <a:stretch>
              <a:fillRect/>
            </a:stretch>
          </p:blipFill>
          <p:spPr>
            <a:xfrm>
              <a:off x="8286750" y="2096750"/>
              <a:ext cx="857250" cy="60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33"/>
            <p:cNvPicPr preferRelativeResize="0"/>
            <p:nvPr/>
          </p:nvPicPr>
          <p:blipFill>
            <a:blip r:embed="rId8">
              <a:alphaModFix amt="24000"/>
            </a:blip>
            <a:stretch>
              <a:fillRect/>
            </a:stretch>
          </p:blipFill>
          <p:spPr>
            <a:xfrm>
              <a:off x="5394725" y="4549050"/>
              <a:ext cx="695325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33"/>
            <p:cNvPicPr preferRelativeResize="0"/>
            <p:nvPr/>
          </p:nvPicPr>
          <p:blipFill>
            <a:blip r:embed="rId9">
              <a:alphaModFix amt="25000"/>
            </a:blip>
            <a:stretch>
              <a:fillRect/>
            </a:stretch>
          </p:blipFill>
          <p:spPr>
            <a:xfrm>
              <a:off x="3328225" y="4549038"/>
              <a:ext cx="642126" cy="514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33"/>
            <p:cNvPicPr preferRelativeResize="0"/>
            <p:nvPr/>
          </p:nvPicPr>
          <p:blipFill>
            <a:blip r:embed="rId10">
              <a:alphaModFix amt="24000"/>
            </a:blip>
            <a:stretch>
              <a:fillRect/>
            </a:stretch>
          </p:blipFill>
          <p:spPr>
            <a:xfrm>
              <a:off x="6889750" y="127175"/>
              <a:ext cx="847725" cy="590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74175"/>
            <a:ext cx="77139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Krona One"/>
              <a:buNone/>
              <a:defRPr sz="3000" b="1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Oswald"/>
              <a:buNone/>
              <a:defRPr sz="3000" b="1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956875"/>
            <a:ext cx="7713900" cy="3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●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○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■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●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○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■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●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○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Barlow"/>
              <a:buChar char="■"/>
              <a:defRPr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8" r:id="rId4"/>
    <p:sldLayoutId id="2147483678" r:id="rId5"/>
    <p:sldLayoutId id="2147483679" r:id="rId6"/>
  </p:sldLayoutIdLst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amiandeluca.com.ar/que-es-firebase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en/disk-database-cylinder-metal-303333/" TargetMode="External"/><Relationship Id="rId5" Type="http://schemas.openxmlformats.org/officeDocument/2006/relationships/image" Target="../media/image29.png"/><Relationship Id="rId10" Type="http://schemas.openxmlformats.org/officeDocument/2006/relationships/hyperlink" Target="https://commons.wikimedia.org/wiki/File:User_icon_2.svg" TargetMode="External"/><Relationship Id="rId4" Type="http://schemas.openxmlformats.org/officeDocument/2006/relationships/hyperlink" Target="https://diegomariano.com/react/" TargetMode="External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583495-50D1-01FA-2BCA-A8CFC534A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018" y="3630844"/>
            <a:ext cx="1155937" cy="1116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0CBD07-4476-FEE7-5B5C-C9432E9D0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81" y="214313"/>
            <a:ext cx="6990477" cy="32789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2EF36A-ABE5-EA5A-0393-B4F3EC1CB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913" y="3376361"/>
            <a:ext cx="2551401" cy="1625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A5E9F9-C5D0-6F04-D73A-F01DE07C6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86" y="2736056"/>
            <a:ext cx="2816685" cy="22656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D5835C-A06F-8B27-DC89-A78D8B0B73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7144" y="2571750"/>
            <a:ext cx="1615580" cy="4572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473D38F-8E23-FD45-22C9-27541FC4B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3654" y="439777"/>
            <a:ext cx="2646980" cy="19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29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ABEFE18-2408-9833-BC7F-2A21512EAF2A}"/>
              </a:ext>
            </a:extLst>
          </p:cNvPr>
          <p:cNvSpPr txBox="1"/>
          <p:nvPr/>
        </p:nvSpPr>
        <p:spPr>
          <a:xfrm>
            <a:off x="214314" y="942976"/>
            <a:ext cx="835461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ctr"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200" b="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</a:t>
            </a:r>
            <a:r>
              <a:rPr lang="en-US" sz="2000" b="0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Need</a:t>
            </a:r>
          </a:p>
          <a:p>
            <a:pPr indent="457200" algn="ctr"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indent="457200"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There is a pressing need for a technological solution that enhances the accessibility of blood donation and bridges the gap between donors, recipients, and blood banks.</a:t>
            </a:r>
            <a:endParaRPr lang="en-US" sz="1600" b="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indent="457200" algn="ctr" rtl="0">
              <a:spcBef>
                <a:spcPts val="0"/>
              </a:spcBef>
              <a:spcAft>
                <a:spcPts val="0"/>
              </a:spcAft>
            </a:pPr>
            <a:br>
              <a:rPr lang="en-US" sz="1200" b="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200" b="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</a:t>
            </a:r>
            <a:r>
              <a:rPr lang="en-US" sz="2000" b="0" i="0" u="none" strike="noStrike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 Solution</a:t>
            </a:r>
          </a:p>
          <a:p>
            <a:pPr indent="457200" algn="ctr" rtl="0">
              <a:spcBef>
                <a:spcPts val="0"/>
              </a:spcBef>
              <a:spcAft>
                <a:spcPts val="0"/>
              </a:spcAft>
            </a:pPr>
            <a:endParaRPr lang="en-US" sz="1600" b="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indent="457200" algn="ctr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b="0" i="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Dynamic &amp; innovative website aiming to revolutionize how blood donations are managed &amp; facilitated.</a:t>
            </a:r>
          </a:p>
          <a:p>
            <a:pPr algn="ctr"/>
            <a:br>
              <a:rPr lang="en-US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IN" sz="1200" dirty="0">
              <a:solidFill>
                <a:schemeClr val="bg2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AE0891-67C1-F3FB-0A83-310E6E4A5DF7}"/>
              </a:ext>
            </a:extLst>
          </p:cNvPr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566A677-B749-7A46-76CA-BF3A8743E84B}"/>
              </a:ext>
            </a:extLst>
          </p:cNvPr>
          <p:cNvCxnSpPr>
            <a:cxnSpLocks/>
          </p:cNvCxnSpPr>
          <p:nvPr/>
        </p:nvCxnSpPr>
        <p:spPr>
          <a:xfrm>
            <a:off x="2286202" y="2911508"/>
            <a:ext cx="1433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493A3C-46A0-F97D-BBE7-B1796BCBEC72}"/>
              </a:ext>
            </a:extLst>
          </p:cNvPr>
          <p:cNvCxnSpPr>
            <a:cxnSpLocks/>
          </p:cNvCxnSpPr>
          <p:nvPr/>
        </p:nvCxnSpPr>
        <p:spPr>
          <a:xfrm flipH="1">
            <a:off x="2207419" y="3209918"/>
            <a:ext cx="1577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115E0E3-416D-D93A-36D7-926A6FACAD12}"/>
              </a:ext>
            </a:extLst>
          </p:cNvPr>
          <p:cNvCxnSpPr>
            <a:cxnSpLocks/>
          </p:cNvCxnSpPr>
          <p:nvPr/>
        </p:nvCxnSpPr>
        <p:spPr>
          <a:xfrm flipH="1">
            <a:off x="5508604" y="2997751"/>
            <a:ext cx="17651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737806A-6206-AE1C-1412-9F4400F8F78D}"/>
              </a:ext>
            </a:extLst>
          </p:cNvPr>
          <p:cNvSpPr/>
          <p:nvPr/>
        </p:nvSpPr>
        <p:spPr>
          <a:xfrm>
            <a:off x="268039" y="1263199"/>
            <a:ext cx="1793386" cy="33588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27157-356A-642D-FA58-00FACD506B3E}"/>
              </a:ext>
            </a:extLst>
          </p:cNvPr>
          <p:cNvSpPr/>
          <p:nvPr/>
        </p:nvSpPr>
        <p:spPr>
          <a:xfrm>
            <a:off x="3842819" y="1263199"/>
            <a:ext cx="1514475" cy="33588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7" name="TextBox 44">
            <a:extLst>
              <a:ext uri="{FF2B5EF4-FFF2-40B4-BE49-F238E27FC236}">
                <a16:creationId xmlns:a16="http://schemas.microsoft.com/office/drawing/2014/main" id="{6E0F6F74-9D5D-043F-7DAE-3E35E59ACCEF}"/>
              </a:ext>
            </a:extLst>
          </p:cNvPr>
          <p:cNvSpPr txBox="1"/>
          <p:nvPr/>
        </p:nvSpPr>
        <p:spPr>
          <a:xfrm>
            <a:off x="607788" y="4655846"/>
            <a:ext cx="158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Backend</a:t>
            </a:r>
          </a:p>
        </p:txBody>
      </p:sp>
      <p:sp>
        <p:nvSpPr>
          <p:cNvPr id="8" name="TextBox 45">
            <a:extLst>
              <a:ext uri="{FF2B5EF4-FFF2-40B4-BE49-F238E27FC236}">
                <a16:creationId xmlns:a16="http://schemas.microsoft.com/office/drawing/2014/main" id="{7EC705D3-149A-1C0C-F12D-9A57DBF3A8EC}"/>
              </a:ext>
            </a:extLst>
          </p:cNvPr>
          <p:cNvSpPr txBox="1"/>
          <p:nvPr/>
        </p:nvSpPr>
        <p:spPr>
          <a:xfrm>
            <a:off x="4073845" y="4657078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Frontend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81772D-44A7-6980-F808-89666FDC8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24275" y="2151661"/>
            <a:ext cx="1340195" cy="12922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EFB7F8-CFCB-EDB2-E7D3-D7D210F09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81786" y="2872378"/>
            <a:ext cx="1151504" cy="1638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1FE582-B31D-7395-FAB5-3D5A348BE5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88980" y="1575909"/>
            <a:ext cx="1151504" cy="11515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D2960E-CE40-0169-0275-06DAD3811A51}"/>
              </a:ext>
            </a:extLst>
          </p:cNvPr>
          <p:cNvSpPr txBox="1"/>
          <p:nvPr/>
        </p:nvSpPr>
        <p:spPr>
          <a:xfrm>
            <a:off x="2686095" y="3289980"/>
            <a:ext cx="924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>
                    <a:lumMod val="20000"/>
                    <a:lumOff val="80000"/>
                  </a:schemeClr>
                </a:solidFill>
              </a:rPr>
              <a:t>HTTP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58A032-0F89-4B42-E44A-AC733DA04D56}"/>
              </a:ext>
            </a:extLst>
          </p:cNvPr>
          <p:cNvSpPr txBox="1"/>
          <p:nvPr/>
        </p:nvSpPr>
        <p:spPr>
          <a:xfrm>
            <a:off x="2684242" y="2579678"/>
            <a:ext cx="924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>
                    <a:lumMod val="20000"/>
                    <a:lumOff val="80000"/>
                  </a:schemeClr>
                </a:solidFill>
              </a:rPr>
              <a:t>HTTP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FA1BDD-6276-A842-DC72-5077ADEA7644}"/>
              </a:ext>
            </a:extLst>
          </p:cNvPr>
          <p:cNvSpPr txBox="1"/>
          <p:nvPr/>
        </p:nvSpPr>
        <p:spPr>
          <a:xfrm>
            <a:off x="7585315" y="4556595"/>
            <a:ext cx="1310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End User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CBDE27-3DF6-A8C1-CA73-BBC1AAD12C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273726" y="2325834"/>
            <a:ext cx="1123242" cy="11232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055AF0-6B34-D0E4-C51C-72F4665417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772803" y="1448508"/>
            <a:ext cx="1123242" cy="11232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8CD8A1-B258-A999-7F44-71C2D5976F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835347" y="3036136"/>
            <a:ext cx="1123242" cy="1123242"/>
          </a:xfrm>
          <a:prstGeom prst="rect">
            <a:avLst/>
          </a:prstGeom>
        </p:spPr>
      </p:pic>
      <p:sp>
        <p:nvSpPr>
          <p:cNvPr id="21" name="Google Shape;437;p39">
            <a:extLst>
              <a:ext uri="{FF2B5EF4-FFF2-40B4-BE49-F238E27FC236}">
                <a16:creationId xmlns:a16="http://schemas.microsoft.com/office/drawing/2014/main" id="{965B7AC0-F711-03C1-BB4F-6345A01F5F4E}"/>
              </a:ext>
            </a:extLst>
          </p:cNvPr>
          <p:cNvSpPr txBox="1">
            <a:spLocks/>
          </p:cNvSpPr>
          <p:nvPr/>
        </p:nvSpPr>
        <p:spPr>
          <a:xfrm>
            <a:off x="955743" y="261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endParaRPr lang="en-IN" dirty="0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6D9554-B1BD-E92F-F64B-E71B8529E0F2}"/>
              </a:ext>
            </a:extLst>
          </p:cNvPr>
          <p:cNvSpPr txBox="1"/>
          <p:nvPr/>
        </p:nvSpPr>
        <p:spPr>
          <a:xfrm>
            <a:off x="671513" y="192881"/>
            <a:ext cx="80938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3000" dirty="0">
                <a:solidFill>
                  <a:schemeClr val="bg2">
                    <a:lumMod val="20000"/>
                    <a:lumOff val="80000"/>
                  </a:schemeClr>
                </a:solidFill>
                <a:latin typeface="Krona One" panose="020B0604020202020204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198557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25" y="4725863"/>
            <a:ext cx="358031" cy="238688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9"/>
          <p:cNvSpPr/>
          <p:nvPr/>
        </p:nvSpPr>
        <p:spPr>
          <a:xfrm rot="-2700000">
            <a:off x="4725709" y="3111208"/>
            <a:ext cx="614334" cy="614334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9"/>
          <p:cNvSpPr/>
          <p:nvPr/>
        </p:nvSpPr>
        <p:spPr>
          <a:xfrm rot="-2700000">
            <a:off x="847234" y="3111208"/>
            <a:ext cx="614334" cy="614334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9"/>
          <p:cNvSpPr/>
          <p:nvPr/>
        </p:nvSpPr>
        <p:spPr>
          <a:xfrm rot="-2700000">
            <a:off x="4699233" y="1322758"/>
            <a:ext cx="614334" cy="614334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9"/>
          <p:cNvSpPr/>
          <p:nvPr/>
        </p:nvSpPr>
        <p:spPr>
          <a:xfrm rot="-2700000">
            <a:off x="820759" y="1322758"/>
            <a:ext cx="614334" cy="614334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9"/>
          <p:cNvSpPr txBox="1">
            <a:spLocks noGrp="1"/>
          </p:cNvSpPr>
          <p:nvPr>
            <p:ph type="title"/>
          </p:nvPr>
        </p:nvSpPr>
        <p:spPr>
          <a:xfrm>
            <a:off x="612843" y="2223237"/>
            <a:ext cx="381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PREDICTION</a:t>
            </a:r>
            <a:endParaRPr dirty="0"/>
          </a:p>
        </p:txBody>
      </p:sp>
      <p:sp>
        <p:nvSpPr>
          <p:cNvPr id="426" name="Google Shape;426;p39"/>
          <p:cNvSpPr txBox="1">
            <a:spLocks noGrp="1"/>
          </p:cNvSpPr>
          <p:nvPr>
            <p:ph type="title" idx="2"/>
          </p:nvPr>
        </p:nvSpPr>
        <p:spPr>
          <a:xfrm>
            <a:off x="806626" y="1333225"/>
            <a:ext cx="642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8" name="Google Shape;428;p39"/>
          <p:cNvSpPr txBox="1">
            <a:spLocks noGrp="1"/>
          </p:cNvSpPr>
          <p:nvPr>
            <p:ph type="title" idx="3"/>
          </p:nvPr>
        </p:nvSpPr>
        <p:spPr>
          <a:xfrm>
            <a:off x="4598475" y="2188738"/>
            <a:ext cx="381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AUTOMATED </a:t>
            </a:r>
            <a:br>
              <a:rPr lang="en-IN" dirty="0"/>
            </a:br>
            <a:r>
              <a:rPr lang="en-IN" dirty="0"/>
              <a:t>BRIDGE PROGRAM</a:t>
            </a:r>
          </a:p>
        </p:txBody>
      </p:sp>
      <p:sp>
        <p:nvSpPr>
          <p:cNvPr id="429" name="Google Shape;429;p39"/>
          <p:cNvSpPr txBox="1">
            <a:spLocks noGrp="1"/>
          </p:cNvSpPr>
          <p:nvPr>
            <p:ph type="title" idx="4"/>
          </p:nvPr>
        </p:nvSpPr>
        <p:spPr>
          <a:xfrm>
            <a:off x="4685100" y="1333225"/>
            <a:ext cx="642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31" name="Google Shape;431;p39"/>
          <p:cNvSpPr txBox="1">
            <a:spLocks noGrp="1"/>
          </p:cNvSpPr>
          <p:nvPr>
            <p:ph type="title" idx="6"/>
          </p:nvPr>
        </p:nvSpPr>
        <p:spPr>
          <a:xfrm>
            <a:off x="693526" y="4045441"/>
            <a:ext cx="381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AUTOMATED </a:t>
            </a:r>
            <a:br>
              <a:rPr lang="en" dirty="0"/>
            </a:br>
            <a:r>
              <a:rPr lang="en" dirty="0"/>
              <a:t>GRATITUDE EMAIL</a:t>
            </a:r>
            <a:br>
              <a:rPr lang="en" dirty="0"/>
            </a:br>
            <a:r>
              <a:rPr lang="en" sz="900" dirty="0">
                <a:latin typeface="+mn-lt"/>
              </a:rPr>
              <a:t>(with privacy embedded)</a:t>
            </a:r>
            <a:endParaRPr dirty="0">
              <a:latin typeface="+mn-lt"/>
            </a:endParaRPr>
          </a:p>
        </p:txBody>
      </p:sp>
      <p:sp>
        <p:nvSpPr>
          <p:cNvPr id="432" name="Google Shape;432;p39"/>
          <p:cNvSpPr txBox="1">
            <a:spLocks noGrp="1"/>
          </p:cNvSpPr>
          <p:nvPr>
            <p:ph type="title" idx="7"/>
          </p:nvPr>
        </p:nvSpPr>
        <p:spPr>
          <a:xfrm>
            <a:off x="833100" y="3121675"/>
            <a:ext cx="642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4" name="Google Shape;434;p39"/>
          <p:cNvSpPr txBox="1">
            <a:spLocks noGrp="1"/>
          </p:cNvSpPr>
          <p:nvPr>
            <p:ph type="title" idx="9"/>
          </p:nvPr>
        </p:nvSpPr>
        <p:spPr>
          <a:xfrm>
            <a:off x="4598475" y="3945428"/>
            <a:ext cx="381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EMERGENCY </a:t>
            </a:r>
            <a:br>
              <a:rPr lang="en" dirty="0"/>
            </a:br>
            <a:r>
              <a:rPr lang="en" dirty="0"/>
              <a:t>SUPPLY DEMAND</a:t>
            </a:r>
            <a:endParaRPr dirty="0"/>
          </a:p>
        </p:txBody>
      </p:sp>
      <p:sp>
        <p:nvSpPr>
          <p:cNvPr id="435" name="Google Shape;435;p39"/>
          <p:cNvSpPr txBox="1">
            <a:spLocks noGrp="1"/>
          </p:cNvSpPr>
          <p:nvPr>
            <p:ph type="title" idx="13"/>
          </p:nvPr>
        </p:nvSpPr>
        <p:spPr>
          <a:xfrm>
            <a:off x="4598475" y="3121675"/>
            <a:ext cx="868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37" name="Google Shape;437;p39"/>
          <p:cNvSpPr txBox="1">
            <a:spLocks noGrp="1"/>
          </p:cNvSpPr>
          <p:nvPr>
            <p:ph type="title" idx="15"/>
          </p:nvPr>
        </p:nvSpPr>
        <p:spPr>
          <a:xfrm>
            <a:off x="955743" y="261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FEATURES</a:t>
            </a:r>
            <a:endParaRPr dirty="0"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87097D-D4CF-755E-11B2-7200859706C9}"/>
              </a:ext>
            </a:extLst>
          </p:cNvPr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61"/>
          <p:cNvSpPr txBox="1">
            <a:spLocks noGrp="1"/>
          </p:cNvSpPr>
          <p:nvPr>
            <p:ph type="title"/>
          </p:nvPr>
        </p:nvSpPr>
        <p:spPr>
          <a:xfrm>
            <a:off x="788434" y="2206819"/>
            <a:ext cx="738139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FUTURE SCALABILTY</a:t>
            </a:r>
            <a:endParaRPr sz="4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lood Bank Center by Slidesgo">
  <a:themeElements>
    <a:clrScheme name="Simple Light">
      <a:dk1>
        <a:srgbClr val="2C0604"/>
      </a:dk1>
      <a:lt1>
        <a:srgbClr val="A82B1E"/>
      </a:lt1>
      <a:dk2>
        <a:srgbClr val="E5CF81"/>
      </a:dk2>
      <a:lt2>
        <a:srgbClr val="000000"/>
      </a:lt2>
      <a:accent1>
        <a:srgbClr val="FF6D67"/>
      </a:accent1>
      <a:accent2>
        <a:srgbClr val="FFBDCE"/>
      </a:accent2>
      <a:accent3>
        <a:srgbClr val="D03932"/>
      </a:accent3>
      <a:accent4>
        <a:srgbClr val="8E2638"/>
      </a:accent4>
      <a:accent5>
        <a:srgbClr val="FFFFFF"/>
      </a:accent5>
      <a:accent6>
        <a:srgbClr val="E17D96"/>
      </a:accent6>
      <a:hlink>
        <a:srgbClr val="8000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89</Words>
  <Application>Microsoft Office PowerPoint</Application>
  <PresentationFormat>On-screen Show (16:9)</PresentationFormat>
  <Paragraphs>23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Krona One</vt:lpstr>
      <vt:lpstr>Barlow</vt:lpstr>
      <vt:lpstr>Roboto</vt:lpstr>
      <vt:lpstr>Oswald</vt:lpstr>
      <vt:lpstr>Blood Bank Center by Slidesgo</vt:lpstr>
      <vt:lpstr>PowerPoint Presentation</vt:lpstr>
      <vt:lpstr>PowerPoint Presentation</vt:lpstr>
      <vt:lpstr>PowerPoint Presentation</vt:lpstr>
      <vt:lpstr>FUTURE PREDICTION</vt:lpstr>
      <vt:lpstr>FUTURE SCALABILTY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RAKTH CONNECT</dc:title>
  <cp:lastModifiedBy>Shrayan Chummu</cp:lastModifiedBy>
  <cp:revision>14</cp:revision>
  <dcterms:modified xsi:type="dcterms:W3CDTF">2023-06-11T05:10:21Z</dcterms:modified>
</cp:coreProperties>
</file>